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6ACC9C-0C08-4428-B0BF-05D065756614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A2D30B-A9E8-4BBA-A924-28CBA31ADBBD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3C8BAF-4771-419D-91FB-D882BD90BF9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6AD0341-93FC-4431-B5B4-0299D3E94C6E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EBB1E6-5D8E-4990-B9D9-65554A112A51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A1C690-7767-4541-8556-94450C8D00C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85450C-7951-4992-B173-8514D403904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CAC105-F547-4A4D-9740-CE25D6FE2970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98F44A-E844-4D6A-8379-790A5EA0606C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F143A3-9FAA-49E9-AF8F-146B4E562574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DA2F72-0573-47C6-8DEA-37D09CBCCD11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3E67F07-A2EF-471A-BDF2-7F35501EBF7D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561317-8443-44B3-887F-A971D4FB29A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A24855-471F-442D-A7F1-1B8B5C4E9A4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C68133-AB52-4E07-8F17-615DB4B72620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3C7F0F-049E-4C6C-86F9-0F39F196AFC5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AD87E1-0650-4051-99D2-AEDA5431FAF0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A4CE0D6-66DC-4294-9E67-3FC7668E88E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1A7D0CA-3299-4482-9000-CC8128318702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89A9E94-3F2A-48A7-AD9D-43DCD555764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3F51E29-B217-4BE5-A14A-672A71FFB8F6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B9BB9E6-6E39-48EF-ADDD-DE4A7D2F2749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6E7E30A-C021-4AE8-8B1A-4F13D87CD16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B9A1DCA-38E1-4B2C-87B1-89B8CE56794B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A9CEE18-15AB-40F2-B77F-49C007C2EA39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D63368D-C182-45C9-A762-A0795C6B1F64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www.ire.org/heres-your-nicar23-lightning-talks-lineup/" TargetMode="External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www.zenrows.com/blog/selenium-avoid-bot-detection#how-anti-bots-work" TargetMode="External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stackoverflow.com/questions/66092682/getting-blocked-by-a-website-with-selenium-and-chromedriver" TargetMode="External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new.pythonforengineers.com/blog/web-automation-dont-use-selenium-use-playwright/" TargetMode="External"/><Relationship Id="rId3" Type="http://schemas.openxmlformats.org/officeDocument/2006/relationships/hyperlink" Target="https://playwright.dev/python/docs/intro" TargetMode="External"/><Relationship Id="rId4" Type="http://schemas.openxmlformats.org/officeDocument/2006/relationships/hyperlink" Target="https://playwright.dev/python/docs/codegen#running-codegen" TargetMode="External"/><Relationship Id="rId5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weblink.dch.georgia.gov/WebLink/Browse.aspx?id=175806&amp;dbid=0&amp;repo=WEB" TargetMode="External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cases.ra.kroll.com/puertorico/Home-DocketInfo" TargetMode="External"/><Relationship Id="rId3" Type="http://schemas.openxmlformats.org/officeDocument/2006/relationships/hyperlink" Target="https://nopecha.com/" TargetMode="External"/><Relationship Id="rId4" Type="http://schemas.openxmlformats.org/officeDocument/2006/relationships/hyperlink" Target="https://github.com/NopeCHALLC/nopecha-extension" TargetMode="External"/><Relationship Id="rId5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scrapism.lav.io/" TargetMode="External"/><Relationship Id="rId2" Type="http://schemas.openxmlformats.org/officeDocument/2006/relationships/hyperlink" Target="https://www.lambdatest.com/blog/playwright-for-web-scraping/" TargetMode="External"/><Relationship Id="rId3" Type="http://schemas.openxmlformats.org/officeDocument/2006/relationships/hyperlink" Target="https://oxylabs.io/blog/rotate-proxies-python" TargetMode="External"/><Relationship Id="rId4" Type="http://schemas.openxmlformats.org/officeDocument/2006/relationships/hyperlink" Target="https://www.youtube.com/watch?v=oPjfDkge8Vc" TargetMode="External"/><Relationship Id="rId5" Type="http://schemas.openxmlformats.org/officeDocument/2006/relationships/hyperlink" Target="https://www.youtube.com/watch?v=H2-5ecFwHHQ" TargetMode="External"/><Relationship Id="rId6" Type="http://schemas.openxmlformats.org/officeDocument/2006/relationships/hyperlink" Target="https://inspectelement.org/apis" TargetMode="External"/><Relationship Id="rId7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w.septa.org/procurement/bids/?bid_category=with-eps&amp;bid_status=closed" TargetMode="External"/><Relationship Id="rId3" Type="http://schemas.openxmlformats.org/officeDocument/2006/relationships/hyperlink" Target="https://www.calvados.gouv.fr/Publications/Avis-et-consultation-du-public/Consultation-du-public" TargetMode="External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s://useragentstring.com/" TargetMode="External"/><Relationship Id="rId3" Type="http://schemas.openxmlformats.org/officeDocument/2006/relationships/hyperlink" Target="https://pypi.org/project/fake-useragent/" TargetMode="External"/><Relationship Id="rId4" Type="http://schemas.openxmlformats.org/officeDocument/2006/relationships/hyperlink" Target="https://medium.com/geekculture/rotate-ip-address-and-user-agent-to-scrape-data-a010216c8d0c" TargetMode="External"/><Relationship Id="rId5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hyperlink" Target="https://iproyal.com/residential-proxies/" TargetMode="External"/><Relationship Id="rId4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hyperlink" Target="http://example" TargetMode="External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900" spc="-1" strike="noStrike">
                <a:solidFill>
                  <a:srgbClr val="000000"/>
                </a:solidFill>
                <a:latin typeface="Arial"/>
                <a:ea typeface="Arial"/>
              </a:rPr>
              <a:t>Scraping: Gotta Catch 'em All</a:t>
            </a:r>
            <a:endParaRPr b="0" lang="en-US" sz="4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Google Shape;55;p13"/>
          <p:cNvSpPr/>
          <p:nvPr/>
        </p:nvSpPr>
        <p:spPr>
          <a:xfrm>
            <a:off x="1050480" y="3212640"/>
            <a:ext cx="752184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Credit: </a:t>
            </a:r>
            <a:r>
              <a:rPr b="0" lang="en" sz="15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Ryan Little's NICAR 23  Lightning Talk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108;p22" descr=""/>
          <p:cNvPicPr/>
          <p:nvPr/>
        </p:nvPicPr>
        <p:blipFill>
          <a:blip r:embed="rId1"/>
          <a:stretch/>
        </p:blipFill>
        <p:spPr>
          <a:xfrm>
            <a:off x="2830680" y="0"/>
            <a:ext cx="3482280" cy="4838400"/>
          </a:xfrm>
          <a:prstGeom prst="rect">
            <a:avLst/>
          </a:prstGeom>
          <a:ln w="0">
            <a:noFill/>
          </a:ln>
        </p:spPr>
      </p:pic>
      <p:sp>
        <p:nvSpPr>
          <p:cNvPr id="97" name="Google Shape;109;p22"/>
          <p:cNvSpPr/>
          <p:nvPr/>
        </p:nvSpPr>
        <p:spPr>
          <a:xfrm>
            <a:off x="347400" y="1799280"/>
            <a:ext cx="2061720" cy="8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More info on making Selenium stealthy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114;p23" descr=""/>
          <p:cNvPicPr/>
          <p:nvPr/>
        </p:nvPicPr>
        <p:blipFill>
          <a:blip r:embed="rId1"/>
          <a:stretch/>
        </p:blipFill>
        <p:spPr>
          <a:xfrm>
            <a:off x="2720880" y="0"/>
            <a:ext cx="3701520" cy="5143320"/>
          </a:xfrm>
          <a:prstGeom prst="rect">
            <a:avLst/>
          </a:prstGeom>
          <a:ln w="0">
            <a:noFill/>
          </a:ln>
        </p:spPr>
      </p:pic>
      <p:sp>
        <p:nvSpPr>
          <p:cNvPr id="99" name="Google Shape;115;p23"/>
          <p:cNvSpPr/>
          <p:nvPr/>
        </p:nvSpPr>
        <p:spPr>
          <a:xfrm>
            <a:off x="254880" y="1251000"/>
            <a:ext cx="2115720" cy="14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Example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20;p24" descr=""/>
          <p:cNvPicPr/>
          <p:nvPr/>
        </p:nvPicPr>
        <p:blipFill>
          <a:blip r:embed="rId1"/>
          <a:stretch/>
        </p:blipFill>
        <p:spPr>
          <a:xfrm>
            <a:off x="2830680" y="0"/>
            <a:ext cx="3482280" cy="483840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21;p24"/>
          <p:cNvSpPr/>
          <p:nvPr/>
        </p:nvSpPr>
        <p:spPr>
          <a:xfrm>
            <a:off x="416880" y="1320480"/>
            <a:ext cx="2038320" cy="21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Some benefits of </a:t>
            </a: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Playwright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Installation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Generate tests instead of looking in devtools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26;p25" descr=""/>
          <p:cNvPicPr/>
          <p:nvPr/>
        </p:nvPicPr>
        <p:blipFill>
          <a:blip r:embed="rId1"/>
          <a:stretch/>
        </p:blipFill>
        <p:spPr>
          <a:xfrm>
            <a:off x="2830680" y="0"/>
            <a:ext cx="3482280" cy="483840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27;p25"/>
          <p:cNvSpPr/>
          <p:nvPr/>
        </p:nvSpPr>
        <p:spPr>
          <a:xfrm>
            <a:off x="277920" y="1490400"/>
            <a:ext cx="2208600" cy="12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Example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32;p26" descr=""/>
          <p:cNvPicPr/>
          <p:nvPr/>
        </p:nvPicPr>
        <p:blipFill>
          <a:blip r:embed="rId1"/>
          <a:stretch/>
        </p:blipFill>
        <p:spPr>
          <a:xfrm>
            <a:off x="2830680" y="0"/>
            <a:ext cx="348228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37;p27" descr=""/>
          <p:cNvPicPr/>
          <p:nvPr/>
        </p:nvPicPr>
        <p:blipFill>
          <a:blip r:embed="rId1"/>
          <a:stretch/>
        </p:blipFill>
        <p:spPr>
          <a:xfrm>
            <a:off x="2830680" y="0"/>
            <a:ext cx="348228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42;p28" descr=""/>
          <p:cNvPicPr/>
          <p:nvPr/>
        </p:nvPicPr>
        <p:blipFill>
          <a:blip r:embed="rId1"/>
          <a:stretch/>
        </p:blipFill>
        <p:spPr>
          <a:xfrm>
            <a:off x="2830680" y="0"/>
            <a:ext cx="348228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47;p29" descr=""/>
          <p:cNvPicPr/>
          <p:nvPr/>
        </p:nvPicPr>
        <p:blipFill>
          <a:blip r:embed="rId1"/>
          <a:stretch/>
        </p:blipFill>
        <p:spPr>
          <a:xfrm>
            <a:off x="2830680" y="0"/>
            <a:ext cx="3482280" cy="483840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148;p29"/>
          <p:cNvSpPr/>
          <p:nvPr/>
        </p:nvSpPr>
        <p:spPr>
          <a:xfrm>
            <a:off x="316800" y="131400"/>
            <a:ext cx="2223720" cy="12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Example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Google Shape;149;p29"/>
          <p:cNvSpPr/>
          <p:nvPr/>
        </p:nvSpPr>
        <p:spPr>
          <a:xfrm>
            <a:off x="316800" y="828360"/>
            <a:ext cx="2223720" cy="42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There is an arms race between AI tools that solve CAPTCHAs and new types of CAPTCHAs. There are </a:t>
            </a: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services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 where you have an API key and pass CAPTCHAs that need to be solved and get the solution in return. They include </a:t>
            </a: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browser extensions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More useful scraping tutorials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Scrapism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Playwright Tutorial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Leverage IP Address Rotation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Playwright for Web Testing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5"/>
              </a:rPr>
              <a:t>Playwright with form authentication for scraping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6"/>
              </a:rPr>
              <a:t>Finding undocumented APIS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60;p14" descr=""/>
          <p:cNvPicPr/>
          <p:nvPr/>
        </p:nvPicPr>
        <p:blipFill>
          <a:blip r:embed="rId1"/>
          <a:stretch/>
        </p:blipFill>
        <p:spPr>
          <a:xfrm>
            <a:off x="2720880" y="0"/>
            <a:ext cx="3701520" cy="5143320"/>
          </a:xfrm>
          <a:prstGeom prst="rect">
            <a:avLst/>
          </a:prstGeom>
          <a:ln w="0">
            <a:noFill/>
          </a:ln>
        </p:spPr>
      </p:pic>
      <p:sp>
        <p:nvSpPr>
          <p:cNvPr id="81" name="Google Shape;61;p14"/>
          <p:cNvSpPr/>
          <p:nvPr/>
        </p:nvSpPr>
        <p:spPr>
          <a:xfrm>
            <a:off x="347400" y="1977120"/>
            <a:ext cx="1814760" cy="10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Example 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Example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66;p15" descr=""/>
          <p:cNvPicPr/>
          <p:nvPr/>
        </p:nvPicPr>
        <p:blipFill>
          <a:blip r:embed="rId1"/>
          <a:stretch/>
        </p:blipFill>
        <p:spPr>
          <a:xfrm>
            <a:off x="2720880" y="0"/>
            <a:ext cx="3701520" cy="5143320"/>
          </a:xfrm>
          <a:prstGeom prst="rect">
            <a:avLst/>
          </a:prstGeom>
          <a:ln w="0">
            <a:noFill/>
          </a:ln>
        </p:spPr>
      </p:pic>
      <p:sp>
        <p:nvSpPr>
          <p:cNvPr id="83" name="Google Shape;67;p15"/>
          <p:cNvSpPr/>
          <p:nvPr/>
        </p:nvSpPr>
        <p:spPr>
          <a:xfrm>
            <a:off x="463320" y="1590840"/>
            <a:ext cx="1992240" cy="23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595959"/>
                </a:solidFill>
                <a:latin typeface="Arial"/>
                <a:ea typeface="Arial"/>
              </a:rPr>
              <a:t>You've basically copied a single user agent from your own web browser or somewhere posted on the internet. 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72;p16" descr=""/>
          <p:cNvPicPr/>
          <p:nvPr/>
        </p:nvPicPr>
        <p:blipFill>
          <a:blip r:embed="rId1"/>
          <a:stretch/>
        </p:blipFill>
        <p:spPr>
          <a:xfrm>
            <a:off x="2720880" y="-61920"/>
            <a:ext cx="370152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77;p17" descr=""/>
          <p:cNvPicPr/>
          <p:nvPr/>
        </p:nvPicPr>
        <p:blipFill>
          <a:blip r:embed="rId1"/>
          <a:stretch/>
        </p:blipFill>
        <p:spPr>
          <a:xfrm>
            <a:off x="2830680" y="0"/>
            <a:ext cx="3482280" cy="4838400"/>
          </a:xfrm>
          <a:prstGeom prst="rect">
            <a:avLst/>
          </a:prstGeom>
          <a:ln w="0">
            <a:noFill/>
          </a:ln>
        </p:spPr>
      </p:pic>
      <p:sp>
        <p:nvSpPr>
          <p:cNvPr id="86" name="Google Shape;78;p17"/>
          <p:cNvSpPr/>
          <p:nvPr/>
        </p:nvSpPr>
        <p:spPr>
          <a:xfrm>
            <a:off x="324360" y="2224080"/>
            <a:ext cx="1899720" cy="182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useragentstring.com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fake-useragent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Rotating IP and user agent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3;p18" descr=""/>
          <p:cNvPicPr/>
          <p:nvPr/>
        </p:nvPicPr>
        <p:blipFill>
          <a:blip r:embed="rId1"/>
          <a:stretch/>
        </p:blipFill>
        <p:spPr>
          <a:xfrm>
            <a:off x="2830680" y="-40680"/>
            <a:ext cx="348228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 descr=""/>
          <p:cNvPicPr/>
          <p:nvPr/>
        </p:nvPicPr>
        <p:blipFill>
          <a:blip r:embed="rId1"/>
          <a:stretch/>
        </p:blipFill>
        <p:spPr>
          <a:xfrm>
            <a:off x="2830680" y="0"/>
            <a:ext cx="3482280" cy="483840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89;p19"/>
          <p:cNvSpPr/>
          <p:nvPr/>
        </p:nvSpPr>
        <p:spPr>
          <a:xfrm>
            <a:off x="339840" y="2069640"/>
            <a:ext cx="2023200" cy="185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We could rotate our IP address with a VPN, but those will likely be blocked soon enough as well.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4;p20" descr=""/>
          <p:cNvPicPr/>
          <p:nvPr/>
        </p:nvPicPr>
        <p:blipFill>
          <a:blip r:embed="rId1"/>
          <a:stretch/>
        </p:blipFill>
        <p:spPr>
          <a:xfrm>
            <a:off x="2569680" y="355320"/>
            <a:ext cx="2546280" cy="376092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95;p20" descr=""/>
          <p:cNvPicPr/>
          <p:nvPr/>
        </p:nvPicPr>
        <p:blipFill>
          <a:blip r:embed="rId2"/>
          <a:stretch/>
        </p:blipFill>
        <p:spPr>
          <a:xfrm>
            <a:off x="5533560" y="355320"/>
            <a:ext cx="2499120" cy="376092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96;p20"/>
          <p:cNvSpPr/>
          <p:nvPr/>
        </p:nvSpPr>
        <p:spPr>
          <a:xfrm>
            <a:off x="293400" y="505800"/>
            <a:ext cx="1783800" cy="41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Even better than a single IP change is if we can  have several IP addresses in a pool, especially ones that make us look like we are making requests from residential areas or from mobile devices.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Residential proxies like </a:t>
            </a:r>
            <a:r>
              <a:rPr b="0" lang="en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IPRoyal</a:t>
            </a:r>
            <a:r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  allow us to do that. There are free proxies, but often system administrators scrape those free proxy lists and preemptively ban them.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There are also mobile proxies, which make the request look like they come from a mobile plan.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This works even better when combined with spoofing the user agents to appear like phone web browsers. 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101;p21" descr=""/>
          <p:cNvPicPr/>
          <p:nvPr/>
        </p:nvPicPr>
        <p:blipFill>
          <a:blip r:embed="rId1"/>
          <a:stretch/>
        </p:blipFill>
        <p:spPr>
          <a:xfrm>
            <a:off x="2432880" y="99000"/>
            <a:ext cx="2754000" cy="382680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102;p21" descr=""/>
          <p:cNvPicPr/>
          <p:nvPr/>
        </p:nvPicPr>
        <p:blipFill>
          <a:blip r:embed="rId2"/>
          <a:stretch/>
        </p:blipFill>
        <p:spPr>
          <a:xfrm>
            <a:off x="5896080" y="99000"/>
            <a:ext cx="2686320" cy="3826800"/>
          </a:xfrm>
          <a:prstGeom prst="rect">
            <a:avLst/>
          </a:prstGeom>
          <a:ln w="0">
            <a:noFill/>
          </a:ln>
        </p:spPr>
      </p:pic>
      <p:sp>
        <p:nvSpPr>
          <p:cNvPr id="95" name="Google Shape;103;p21"/>
          <p:cNvSpPr/>
          <p:nvPr/>
        </p:nvSpPr>
        <p:spPr>
          <a:xfrm>
            <a:off x="162000" y="1166040"/>
            <a:ext cx="20617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Example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2023-12-27T04:53:49Z</dcterms:modified>
  <cp:revision>2</cp:revision>
  <dc:subject/>
  <dc:title/>
</cp:coreProperties>
</file>